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Droid Sans"/>
      <p:regular r:id="rId45"/>
      <p:bold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DroidSans-bold.fntdata"/><Relationship Id="rId45" Type="http://schemas.openxmlformats.org/officeDocument/2006/relationships/font" Target="fonts/Droid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s://Skvare.com" TargetMode="External"/><Relationship Id="rId4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Skvare March 29 2016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None/>
              <a:defRPr b="1" i="0" sz="4800" u="none" cap="none" strike="noStrike">
                <a:solidFill>
                  <a:srgbClr val="484848"/>
                </a:solidFill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 b="1" i="0" sz="1800" u="none" cap="none" strike="noStrike"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20"/>
              </a:buClr>
              <a:buNone/>
              <a:defRPr b="1" i="0" sz="6000" u="none" cap="none" strike="noStrike">
                <a:solidFill>
                  <a:srgbClr val="F47820"/>
                </a:solidFill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4200" u="none" cap="none" strike="noStrike"/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60950" y="2755000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b="1" i="0" sz="9000" u="none" cap="none" strike="noStrike">
                <a:solidFill>
                  <a:schemeClr val="dk2"/>
                </a:solidFill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 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flipH="1">
            <a:off x="-40025" y="-19350"/>
            <a:ext cx="4612200" cy="518220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 rot="5400000">
            <a:off x="1935025" y="2517450"/>
            <a:ext cx="5165700" cy="108600"/>
          </a:xfrm>
          <a:prstGeom prst="rect">
            <a:avLst/>
          </a:prstGeom>
          <a:solidFill>
            <a:srgbClr val="F4782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1" i="0" sz="4200" u="none" cap="none" strike="noStrike">
                <a:solidFill>
                  <a:srgbClr val="FFFFFF"/>
                </a:solidFill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b="1"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800" u="none" cap="none" strike="noStrike">
                <a:solidFill>
                  <a:srgbClr val="484848"/>
                </a:solidFill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None/>
              <a:defRPr b="0" i="0" sz="1400" u="none" cap="none" strike="noStrike">
                <a:solidFill>
                  <a:srgbClr val="484848"/>
                </a:solidFill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-5400000">
            <a:off x="1985850" y="2509600"/>
            <a:ext cx="51723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9150" y="1506425"/>
            <a:ext cx="9184200" cy="170700"/>
          </a:xfrm>
          <a:prstGeom prst="rect">
            <a:avLst/>
          </a:prstGeom>
          <a:solidFill>
            <a:srgbClr val="F47820"/>
          </a:solidFill>
          <a:ln cap="flat" cmpd="sng" w="9525">
            <a:solidFill>
              <a:srgbClr val="F478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-9150" y="-38275"/>
            <a:ext cx="9184200" cy="1544700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" name="Shape 22"/>
          <p:cNvSpPr/>
          <p:nvPr/>
        </p:nvSpPr>
        <p:spPr>
          <a:xfrm flipH="1" rot="10800000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1" i="0" sz="3200" u="none" cap="none" strike="noStrike">
                <a:solidFill>
                  <a:srgbClr val="FFFFFF"/>
                </a:solidFill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400" u="none" cap="none" strike="noStrike">
                <a:solidFill>
                  <a:schemeClr val="lt2"/>
                </a:solidFill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x="0" y="16584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_light_bg_600.png" id="26" name="Shape 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9974" y="4734224"/>
            <a:ext cx="984025" cy="2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9150" y="1506425"/>
            <a:ext cx="9184200" cy="170700"/>
          </a:xfrm>
          <a:prstGeom prst="rect">
            <a:avLst/>
          </a:prstGeom>
          <a:solidFill>
            <a:srgbClr val="F47820"/>
          </a:solidFill>
          <a:ln cap="flat" cmpd="sng" w="9525">
            <a:solidFill>
              <a:srgbClr val="F478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-9150" y="-38275"/>
            <a:ext cx="9184200" cy="1544700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 flipH="1" rot="10800000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1" i="0" sz="3200" u="none" cap="none" strike="noStrike">
                <a:solidFill>
                  <a:srgbClr val="FFFFFF"/>
                </a:solidFill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400" u="none" cap="none" strike="noStrike">
                <a:solidFill>
                  <a:schemeClr val="lt2"/>
                </a:solidFill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400" u="none" cap="none" strike="noStrike">
                <a:solidFill>
                  <a:schemeClr val="lt2"/>
                </a:solidFill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None/>
              <a:defRPr b="0" i="0" sz="12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pic>
        <p:nvPicPr>
          <p:cNvPr descr="transparent_light_bg_600.png" id="35" name="Shape 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9974" y="4734224"/>
            <a:ext cx="984025" cy="2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0" y="-1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 flipH="1" rot="10800000">
            <a:off x="0" y="4622723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pen Sans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Open Sans"/>
              <a:buNone/>
              <a:defRPr b="0" i="0" sz="1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23540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1" name="Shape 41"/>
          <p:cNvSpPr/>
          <p:nvPr/>
        </p:nvSpPr>
        <p:spPr>
          <a:xfrm flipH="1" rot="10800000">
            <a:off x="-9150" y="4393910"/>
            <a:ext cx="9184200" cy="119700"/>
          </a:xfrm>
          <a:prstGeom prst="rect">
            <a:avLst/>
          </a:prstGeom>
          <a:solidFill>
            <a:srgbClr val="F47820"/>
          </a:solidFill>
          <a:ln cap="flat" cmpd="sng" w="9525">
            <a:solidFill>
              <a:srgbClr val="F478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 flipH="1" rot="10800000">
            <a:off x="-9150" y="4513525"/>
            <a:ext cx="9184200" cy="630000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transparent_dark_bg_600.png" id="43" name="Shape 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9960" y="4692299"/>
            <a:ext cx="984039" cy="2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 rot="10800000">
            <a:off x="-40200" y="4285300"/>
            <a:ext cx="91842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losing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 rot="10800000">
            <a:off x="0" y="4622723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 flipH="1" rot="10800000">
            <a:off x="-9150" y="3479510"/>
            <a:ext cx="9184200" cy="119700"/>
          </a:xfrm>
          <a:prstGeom prst="rect">
            <a:avLst/>
          </a:prstGeom>
          <a:solidFill>
            <a:srgbClr val="F47820"/>
          </a:solidFill>
          <a:ln cap="flat" cmpd="sng" w="9525">
            <a:solidFill>
              <a:srgbClr val="F478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ansparent_dark_bg_600.png" id="48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9960" y="4692299"/>
            <a:ext cx="984039" cy="2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/>
          <p:nvPr/>
        </p:nvSpPr>
        <p:spPr>
          <a:xfrm>
            <a:off x="-9150" y="3599500"/>
            <a:ext cx="9184200" cy="1544700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 rot="10800000">
            <a:off x="-20100" y="3370900"/>
            <a:ext cx="91842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>
            <p:ph type="ctrTitle"/>
          </p:nvPr>
        </p:nvSpPr>
        <p:spPr>
          <a:xfrm>
            <a:off x="390525" y="9810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None/>
              <a:defRPr b="1" i="0" sz="4800" u="none" cap="none" strike="noStrike">
                <a:solidFill>
                  <a:srgbClr val="484848"/>
                </a:solidFill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2638487" y="3827400"/>
            <a:ext cx="38670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8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  <a:hlinkClick r:id="rId3"/>
              </a:rPr>
              <a:t>https://skvare.com</a:t>
            </a:r>
          </a:p>
        </p:txBody>
      </p:sp>
      <p:pic>
        <p:nvPicPr>
          <p:cNvPr descr="skvare-big.jpg" id="53" name="Shape 53"/>
          <p:cNvPicPr preferRelativeResize="0"/>
          <p:nvPr/>
        </p:nvPicPr>
        <p:blipFill rotWithShape="1">
          <a:blip r:embed="rId4">
            <a:alphaModFix/>
          </a:blip>
          <a:srcRect b="7266" l="0" r="0" t="9400"/>
          <a:stretch/>
        </p:blipFill>
        <p:spPr>
          <a:xfrm>
            <a:off x="193100" y="2003475"/>
            <a:ext cx="4453750" cy="138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>
            <p:ph idx="1" type="subTitle"/>
          </p:nvPr>
        </p:nvSpPr>
        <p:spPr>
          <a:xfrm>
            <a:off x="5186850" y="2494149"/>
            <a:ext cx="3323100" cy="687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55" name="Shape 55"/>
          <p:cNvSpPr txBox="1"/>
          <p:nvPr/>
        </p:nvSpPr>
        <p:spPr>
          <a:xfrm>
            <a:off x="5186850" y="2147350"/>
            <a:ext cx="28392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rPr>
              <a:t>@Skvare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 flipH="1" rot="10800000">
            <a:off x="3276600" y="23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 rot="-5400000">
            <a:off x="759149" y="2517449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 b="1" i="0" sz="2400" u="none" cap="none" strike="noStrike">
                <a:solidFill>
                  <a:schemeClr val="lt1"/>
                </a:solidFill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b="0" i="0" sz="1200" u="none" cap="none" strike="noStrike"/>
            </a:lvl9pPr>
          </a:lstStyle>
          <a:p/>
        </p:txBody>
      </p:sp>
      <p:pic>
        <p:nvPicPr>
          <p:cNvPr descr="transparent_light_bg_600.png"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52177" y="4629275"/>
            <a:ext cx="1341822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3415800" y="-19350"/>
            <a:ext cx="5768700" cy="518220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 flipH="1" rot="-5400000">
            <a:off x="763350" y="2502150"/>
            <a:ext cx="5165700" cy="139200"/>
          </a:xfrm>
          <a:prstGeom prst="rect">
            <a:avLst/>
          </a:prstGeom>
          <a:solidFill>
            <a:srgbClr val="F4782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_dark_bg_600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960" y="4692299"/>
            <a:ext cx="984039" cy="2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 rot="5400000">
            <a:off x="636150" y="2517475"/>
            <a:ext cx="51723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se Stu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9150" y="-38275"/>
            <a:ext cx="9184200" cy="3440700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-20100" y="2274575"/>
            <a:ext cx="9184200" cy="170700"/>
          </a:xfrm>
          <a:prstGeom prst="rect">
            <a:avLst/>
          </a:prstGeom>
          <a:solidFill>
            <a:srgbClr val="F47820"/>
          </a:solidFill>
          <a:ln cap="flat" cmpd="sng" w="9525">
            <a:solidFill>
              <a:srgbClr val="F478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42750" y="3362400"/>
            <a:ext cx="9229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95700" y="433925"/>
            <a:ext cx="82221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i="0" sz="4800" u="none" cap="none" strike="noStrike">
                <a:solidFill>
                  <a:srgbClr val="FFFFFF"/>
                </a:solidFill>
              </a:defRPr>
            </a:lvl1pPr>
            <a:lvl2pPr indent="0" lvl="1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descr="transparent_light_bg_600.png" id="71" name="Shape 7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09974" y="4734224"/>
            <a:ext cx="984025" cy="2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subTitle"/>
          </p:nvPr>
        </p:nvSpPr>
        <p:spPr>
          <a:xfrm>
            <a:off x="395700" y="2445275"/>
            <a:ext cx="55176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b="0" i="0" sz="2100" u="none" cap="none" strike="noStrike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logo-drupal.pn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50" y="4196275"/>
            <a:ext cx="1861381" cy="53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0px-CiviCRM.svg.png"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6249" y="4175724"/>
            <a:ext cx="1604974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idx="2" type="subTitle"/>
          </p:nvPr>
        </p:nvSpPr>
        <p:spPr>
          <a:xfrm>
            <a:off x="378225" y="3639700"/>
            <a:ext cx="3597600" cy="41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>
                <a:solidFill>
                  <a:srgbClr val="F4782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848"/>
              </a:buClr>
              <a:buFont typeface="Droid Sans"/>
              <a:buNone/>
              <a:defRPr b="1" i="0" sz="32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b="1"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8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84848"/>
              </a:buClr>
              <a:buFont typeface="Droid Sans"/>
              <a:buNone/>
              <a:defRPr b="0" i="0" sz="1400" u="none" cap="none" strike="noStrike">
                <a:solidFill>
                  <a:srgbClr val="484848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/>
        </p:txBody>
      </p:sp>
      <p:pic>
        <p:nvPicPr>
          <p:cNvPr descr="transparent_light_bg_600.png" id="8" name="Shape 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709974" y="4734224"/>
            <a:ext cx="984025" cy="2886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skvare.com/contact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390525" y="5835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CiviCRM Entity</a:t>
            </a:r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447925" y="1364775"/>
            <a:ext cx="8376300" cy="35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Superior Drupal Integration for CiviCRM with a focus on Events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eatures-comments.png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1777"/>
          <a:stretch/>
        </p:blipFill>
        <p:spPr>
          <a:xfrm>
            <a:off x="561275" y="90475"/>
            <a:ext cx="7562875" cy="417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Integrate other features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eatures-leaflet-map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962" y="58025"/>
            <a:ext cx="5510374" cy="423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Integrate other features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rticle-author-reference-edit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587" y="99825"/>
            <a:ext cx="6603125" cy="4194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Inline Entity Reference Forms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400" y="71350"/>
            <a:ext cx="6827499" cy="4243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Inline Entity Reference Forms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84848"/>
                </a:solidFill>
              </a:rPr>
              <a:t>Inline Entity Reference Forms</a:t>
            </a:r>
          </a:p>
        </p:txBody>
      </p:sp>
      <p:pic>
        <p:nvPicPr>
          <p:cNvPr descr="entity-reference-inline-entity-form-contact-node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350" y="184500"/>
            <a:ext cx="4323100" cy="44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>
            <p:ph idx="1" type="body"/>
          </p:nvPr>
        </p:nvSpPr>
        <p:spPr>
          <a:xfrm>
            <a:off x="226075" y="13112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Modules Used: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b="1"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Entity Reference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●"/>
            </a:pPr>
            <a:r>
              <a:rPr b="1"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Inline Entity Form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Great way for non-admin user to create contacts for a specific purpose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Drupal Edit forms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Add/edit form for each entity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/[civicrm-entity-type]/[id]/edit, e.g /civicrm-event/3/edit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Give limited access without giving access to CiviCRM backend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Combine CiviCRM and Drupal fields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Configurable forms, for more features use the Display Suite Forms module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Hide unnecessary fields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Layouts and Field groups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edit-info.pn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350" y="70975"/>
            <a:ext cx="6361598" cy="42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 Edit Form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dit-event-location-block.png"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50" y="50225"/>
            <a:ext cx="6358624" cy="427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7012725" y="808850"/>
            <a:ext cx="19035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84848"/>
                </a:solidFill>
              </a:rPr>
              <a:t>Editing the CiviCRM Location Block and Address entities directly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8484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8484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84848"/>
              </a:solidFill>
            </a:endParaRP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 Edit From - Location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edit-photos.png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437" y="0"/>
            <a:ext cx="7077423" cy="43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 edit Form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manage-fields-another.png"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900" y="76550"/>
            <a:ext cx="6288500" cy="42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Event Edit Form Configuration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30700" y="1213950"/>
            <a:ext cx="4045200" cy="2715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Nothing in this presentation requires coding</a:t>
            </a:r>
          </a:p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CiviCRM Entity is a Tool for site builders / DIYs.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Build fantastic displays in hours.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Drupal Fields are a Design Model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Powerful, Field API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100s of field types available from existing contrib modules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We create custom interfaces for our customers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CiviCRM Entities sub modules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Create your own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84848"/>
                </a:solidFill>
              </a:rPr>
              <a:t>CiviCRM Entity Reference Field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Remote Reference Field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Standard Drupal field widgets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Accesses and stores data from CiviCRM tables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Works like a regular Entity Reference field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vent-location-reference-field-settings.pn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025" y="244425"/>
            <a:ext cx="4452800" cy="43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CiviCRM Group Assign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33800" y="1690475"/>
            <a:ext cx="8145900" cy="212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Good example of custom interfaces that can be created for CiviCRM data in Drupal with fields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Configurable Widget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Learn to develop one, easy to build 50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roup-assign-field-on-contact.png" id="222" name="Shape 222"/>
          <p:cNvPicPr preferRelativeResize="0"/>
          <p:nvPr/>
        </p:nvPicPr>
        <p:blipFill rotWithShape="1">
          <a:blip r:embed="rId3">
            <a:alphaModFix/>
          </a:blip>
          <a:srcRect b="0" l="0" r="457" t="0"/>
          <a:stretch/>
        </p:blipFill>
        <p:spPr>
          <a:xfrm>
            <a:off x="678587" y="2996200"/>
            <a:ext cx="7656324" cy="16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-assign-field-settings.png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199" y="71150"/>
            <a:ext cx="3883599" cy="423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Assign Field Config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oup-assign-field-edit-widget-checkboxes.png"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10" y="2234425"/>
            <a:ext cx="6005525" cy="2434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95687" y="1803075"/>
            <a:ext cx="27006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2"/>
                </a:solidFill>
              </a:rPr>
              <a:t>Edit Widget, Checkboxes</a:t>
            </a:r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Group Assign Field Config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CiviCRM Price Set Field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Provide Registration Form for Drupal Event pages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Renders all price fields for the event’s price set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Profiles, logged in user default values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Multiple participants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Credit Card or Pay later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Ajax Confirmation and Thank you panes, no page reload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Respects event configuration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ce-set-field-price-fields.png" id="246" name="Shape 246"/>
          <p:cNvPicPr preferRelativeResize="0"/>
          <p:nvPr/>
        </p:nvPicPr>
        <p:blipFill rotWithShape="1">
          <a:blip r:embed="rId3">
            <a:alphaModFix/>
          </a:blip>
          <a:srcRect b="823" l="0" r="0" t="0"/>
          <a:stretch/>
        </p:blipFill>
        <p:spPr>
          <a:xfrm>
            <a:off x="1648712" y="69825"/>
            <a:ext cx="5846574" cy="42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Price Set Field -- Price Fields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84848"/>
                </a:solidFill>
              </a:rPr>
              <a:t>Price Set Field -- CC or pay later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Tested in Production with iATS and Authorize.net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Will work with any Payment Processor that can be used with ‘transact’ Contribution API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</a:rPr>
              <a:t>Developers -- hooks to alter or integrate other / custom payment processors</a:t>
            </a:r>
          </a:p>
        </p:txBody>
      </p:sp>
      <p:pic>
        <p:nvPicPr>
          <p:cNvPr descr="price-set-field-cc-block.png"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075" y="619875"/>
            <a:ext cx="5036425" cy="34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CiviCRM Entity Profile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471900" y="1821100"/>
            <a:ext cx="8145900" cy="47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the event’s configured profiles on the registration form</a:t>
            </a:r>
          </a:p>
        </p:txBody>
      </p:sp>
      <p:pic>
        <p:nvPicPr>
          <p:cNvPr descr="price-set-field-rendered-profile.png"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75" y="2221300"/>
            <a:ext cx="48672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edit-profile-selector-fields.png"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225" y="148200"/>
            <a:ext cx="4317275" cy="40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file-field-settings.png"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800" y="179687"/>
            <a:ext cx="3496275" cy="400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CiviCRM Entity Profile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Advantages of Entities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Seamless Integration with Drupal Core and Contrib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Works with 100s of Drupal modules such as Rules, Entity Reference, Search API, Entity Views Attachments, Panels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Drupal Fields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Configurable Drupal View Page, Edit and Add forms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Drupal “thinks” CiviCRM data is Drupal data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registration-confirmation-pane.png"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600" y="59825"/>
            <a:ext cx="6743099" cy="42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Confirmation and Thank You panes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Same financials as the stock form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Line item for each price set value for each price field, for each participant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ParticipantPayment record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edit-financial.png"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600" y="88000"/>
            <a:ext cx="6171099" cy="42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Respects Event Configuration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CiviCRM Entity Discount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33800" y="1696350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per price field, per role discounts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dit-event-discounts.png"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75" y="2053650"/>
            <a:ext cx="6909576" cy="308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Download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https://www.drupal.org/project/civicrm_entity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About me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71900" y="1919075"/>
            <a:ext cx="8145900" cy="28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hlink"/>
                </a:solidFill>
                <a:hlinkClick r:id="rId3"/>
              </a:rPr>
              <a:t>https://skvare.com/contact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8484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484848"/>
                </a:solidFill>
              </a:rPr>
              <a:t>Mark Hanna, Senior Developer, CiviCRM Entity Module maintainer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484848"/>
                </a:solidFill>
              </a:rPr>
              <a:t>@jackrabbithanna on CiviCRM Mattermost chat and SE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484848"/>
                </a:solidFill>
              </a:rPr>
              <a:t>Find me in the CiviCRM Entity channel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484848"/>
                </a:solidFill>
              </a:rPr>
              <a:t>markusa on Drupal.org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800">
              <a:solidFill>
                <a:srgbClr val="48484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Topics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entities can be used in a similar fashion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Drupal 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Developers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Price set field for Contribution Pages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40+ Entities	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Contacts, Memberships, Groups, Tags, Relationships, Activities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Events and Contribution Pages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Address, Phone, Email, Website, IM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Contributions, Recur, LineItem, FinancialTxrn, MembershipPayment, etc..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UFField, UFJoin, UFGroup, UFMatch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Price sets, Price field, Price field value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Drupal Rules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Easy to configure custom workflows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Respond to events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Under certain conditions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Execute actions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Many of each out of the box, many add-on modules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Not difficult to add custom events, conditions, or actions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Export / Import between sites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e-user-on-membership-create.png" id="121" name="Shape 121"/>
          <p:cNvPicPr preferRelativeResize="0"/>
          <p:nvPr/>
        </p:nvPicPr>
        <p:blipFill rotWithShape="1">
          <a:blip r:embed="rId3">
            <a:alphaModFix/>
          </a:blip>
          <a:srcRect b="960" l="0" r="0" t="0"/>
          <a:stretch/>
        </p:blipFill>
        <p:spPr>
          <a:xfrm>
            <a:off x="1585987" y="69599"/>
            <a:ext cx="5324325" cy="42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Drupal Rules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95700" y="4339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Drupal for Presentation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71900" y="1919075"/>
            <a:ext cx="81459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Drupal built to manage multimedia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Configurable Displays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100s of Responsive Themes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Standard interface to rest of website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Slideshows, Videos, Maps, Comments, etc...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display.pn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225" y="81650"/>
            <a:ext cx="6319849" cy="41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Configurable Display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vent-manage-fields-2017.png" id="139" name="Shape 139"/>
          <p:cNvPicPr preferRelativeResize="0"/>
          <p:nvPr/>
        </p:nvPicPr>
        <p:blipFill rotWithShape="1">
          <a:blip r:embed="rId3">
            <a:alphaModFix/>
          </a:blip>
          <a:srcRect b="1011" l="0" r="0" t="766"/>
          <a:stretch/>
        </p:blipFill>
        <p:spPr>
          <a:xfrm>
            <a:off x="1587462" y="118300"/>
            <a:ext cx="5321375" cy="41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Configurable Display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vare Theme March 29 2016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